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varScale="1">
        <p:scale>
          <a:sx n="110" d="100"/>
          <a:sy n="110" d="100"/>
        </p:scale>
        <p:origin x="31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3542368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2966276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38384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3017563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414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6257902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2309332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231041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175408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7C8AAB-B414-42C6-9F16-1BEC566044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253257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7C8AAB-B414-42C6-9F16-1BEC566044C1}"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1780355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7C8AAB-B414-42C6-9F16-1BEC566044C1}" type="datetimeFigureOut">
              <a:rPr lang="en-US" smtClean="0"/>
              <a:t>11/19/2020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355497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7C8AAB-B414-42C6-9F16-1BEC566044C1}" type="datetimeFigureOut">
              <a:rPr lang="en-US" smtClean="0"/>
              <a:t>11/19/2020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1831430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C8AAB-B414-42C6-9F16-1BEC566044C1}" type="datetimeFigureOut">
              <a:rPr lang="en-US" smtClean="0"/>
              <a:t>11/19/2020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322003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7C8AAB-B414-42C6-9F16-1BEC566044C1}"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3760225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7C8AAB-B414-42C6-9F16-1BEC566044C1}"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1CDBD-D20B-4F8D-ADD7-5C82BBFB0339}" type="slidenum">
              <a:rPr lang="en-US" smtClean="0"/>
              <a:t>‹#›</a:t>
            </a:fld>
            <a:endParaRPr lang="en-US"/>
          </a:p>
        </p:txBody>
      </p:sp>
    </p:spTree>
    <p:extLst>
      <p:ext uri="{BB962C8B-B14F-4D97-AF65-F5344CB8AC3E}">
        <p14:creationId xmlns:p14="http://schemas.microsoft.com/office/powerpoint/2010/main" val="2509811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67C8AAB-B414-42C6-9F16-1BEC566044C1}" type="datetimeFigureOut">
              <a:rPr lang="en-US" smtClean="0"/>
              <a:t>11/19/2020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9B1CDBD-D20B-4F8D-ADD7-5C82BBFB0339}" type="slidenum">
              <a:rPr lang="en-US" smtClean="0"/>
              <a:t>‹#›</a:t>
            </a:fld>
            <a:endParaRPr lang="en-US"/>
          </a:p>
        </p:txBody>
      </p:sp>
    </p:spTree>
    <p:extLst>
      <p:ext uri="{BB962C8B-B14F-4D97-AF65-F5344CB8AC3E}">
        <p14:creationId xmlns:p14="http://schemas.microsoft.com/office/powerpoint/2010/main" val="5850796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A084F-D1E2-4944-9089-DA6B6D240AFB}"/>
              </a:ext>
            </a:extLst>
          </p:cNvPr>
          <p:cNvSpPr>
            <a:spLocks noGrp="1"/>
          </p:cNvSpPr>
          <p:nvPr>
            <p:ph type="ctrTitle"/>
          </p:nvPr>
        </p:nvSpPr>
        <p:spPr/>
        <p:txBody>
          <a:bodyPr/>
          <a:lstStyle/>
          <a:p>
            <a:r>
              <a:rPr lang="en-US" dirty="0">
                <a:solidFill>
                  <a:schemeClr val="tx1"/>
                </a:solidFill>
              </a:rPr>
              <a:t>NONCONFORMITIES</a:t>
            </a:r>
            <a:br>
              <a:rPr lang="en-US" dirty="0">
                <a:solidFill>
                  <a:schemeClr val="tx1"/>
                </a:solidFill>
              </a:rPr>
            </a:br>
            <a:r>
              <a:rPr lang="en-US" sz="3200" dirty="0">
                <a:solidFill>
                  <a:schemeClr val="tx1"/>
                </a:solidFill>
              </a:rPr>
              <a:t>Zoning Amendment - Garages</a:t>
            </a:r>
          </a:p>
        </p:txBody>
      </p:sp>
      <p:sp>
        <p:nvSpPr>
          <p:cNvPr id="3" name="Subtitle 2">
            <a:extLst>
              <a:ext uri="{FF2B5EF4-FFF2-40B4-BE49-F238E27FC236}">
                <a16:creationId xmlns:a16="http://schemas.microsoft.com/office/drawing/2014/main" id="{B89C3FEE-3ECE-4F20-AE92-0F8D8D0053AD}"/>
              </a:ext>
            </a:extLst>
          </p:cNvPr>
          <p:cNvSpPr>
            <a:spLocks noGrp="1"/>
          </p:cNvSpPr>
          <p:nvPr>
            <p:ph type="subTitle" idx="1"/>
          </p:nvPr>
        </p:nvSpPr>
        <p:spPr/>
        <p:txBody>
          <a:bodyPr/>
          <a:lstStyle/>
          <a:p>
            <a:r>
              <a:rPr lang="en-US" dirty="0"/>
              <a:t>Zoning and Planning Committee</a:t>
            </a:r>
          </a:p>
          <a:p>
            <a:r>
              <a:rPr lang="en-US" dirty="0"/>
              <a:t>11/23/2020</a:t>
            </a:r>
          </a:p>
        </p:txBody>
      </p:sp>
    </p:spTree>
    <p:extLst>
      <p:ext uri="{BB962C8B-B14F-4D97-AF65-F5344CB8AC3E}">
        <p14:creationId xmlns:p14="http://schemas.microsoft.com/office/powerpoint/2010/main" val="399528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05CDF-A5FF-4C9B-9991-84BE3CD95DBA}"/>
              </a:ext>
            </a:extLst>
          </p:cNvPr>
          <p:cNvSpPr>
            <a:spLocks noGrp="1"/>
          </p:cNvSpPr>
          <p:nvPr>
            <p:ph type="title"/>
          </p:nvPr>
        </p:nvSpPr>
        <p:spPr/>
        <p:txBody>
          <a:bodyPr/>
          <a:lstStyle/>
          <a:p>
            <a:r>
              <a:rPr lang="en-US" dirty="0">
                <a:solidFill>
                  <a:schemeClr val="tx1"/>
                </a:solidFill>
              </a:rPr>
              <a:t>Definition - Nonconforming</a:t>
            </a:r>
          </a:p>
        </p:txBody>
      </p:sp>
      <p:sp>
        <p:nvSpPr>
          <p:cNvPr id="3" name="Content Placeholder 2">
            <a:extLst>
              <a:ext uri="{FF2B5EF4-FFF2-40B4-BE49-F238E27FC236}">
                <a16:creationId xmlns:a16="http://schemas.microsoft.com/office/drawing/2014/main" id="{644AFD09-B7C8-4FDD-8171-290C5A938216}"/>
              </a:ext>
            </a:extLst>
          </p:cNvPr>
          <p:cNvSpPr>
            <a:spLocks noGrp="1"/>
          </p:cNvSpPr>
          <p:nvPr>
            <p:ph idx="1"/>
          </p:nvPr>
        </p:nvSpPr>
        <p:spPr/>
        <p:txBody>
          <a:bodyPr/>
          <a:lstStyle/>
          <a:p>
            <a:r>
              <a:rPr lang="en-US" dirty="0"/>
              <a:t>Uses and structures may be nonconforming</a:t>
            </a:r>
          </a:p>
          <a:p>
            <a:r>
              <a:rPr lang="en-US" dirty="0"/>
              <a:t>The use or structure must have </a:t>
            </a:r>
            <a:r>
              <a:rPr lang="en-US" u="sng" dirty="0"/>
              <a:t>lawfully</a:t>
            </a:r>
            <a:r>
              <a:rPr lang="en-US" dirty="0"/>
              <a:t> begun or </a:t>
            </a:r>
            <a:r>
              <a:rPr lang="en-US" u="sng" dirty="0"/>
              <a:t>lawfully</a:t>
            </a:r>
            <a:r>
              <a:rPr lang="en-US" dirty="0"/>
              <a:t> existed prior to the zoning change</a:t>
            </a:r>
          </a:p>
          <a:p>
            <a:r>
              <a:rPr lang="en-US" dirty="0"/>
              <a:t>“Lawfulness” means that the use or structure complied with zoning laws at the time the use first commenced or the structure was first constructed</a:t>
            </a:r>
          </a:p>
          <a:p>
            <a:pPr marL="0" indent="0">
              <a:buNone/>
            </a:pPr>
            <a:endParaRPr lang="en-US" dirty="0"/>
          </a:p>
          <a:p>
            <a:endParaRPr lang="en-US" dirty="0"/>
          </a:p>
        </p:txBody>
      </p:sp>
    </p:spTree>
    <p:extLst>
      <p:ext uri="{BB962C8B-B14F-4D97-AF65-F5344CB8AC3E}">
        <p14:creationId xmlns:p14="http://schemas.microsoft.com/office/powerpoint/2010/main" val="199019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7085C-B329-4456-9FF5-76B9DEE44415}"/>
              </a:ext>
            </a:extLst>
          </p:cNvPr>
          <p:cNvSpPr>
            <a:spLocks noGrp="1"/>
          </p:cNvSpPr>
          <p:nvPr>
            <p:ph type="title"/>
          </p:nvPr>
        </p:nvSpPr>
        <p:spPr/>
        <p:txBody>
          <a:bodyPr/>
          <a:lstStyle/>
          <a:p>
            <a:r>
              <a:rPr lang="en-US" dirty="0">
                <a:solidFill>
                  <a:schemeClr val="tx1"/>
                </a:solidFill>
              </a:rPr>
              <a:t>Protections for Nonconformities</a:t>
            </a:r>
          </a:p>
        </p:txBody>
      </p:sp>
      <p:sp>
        <p:nvSpPr>
          <p:cNvPr id="3" name="Content Placeholder 2">
            <a:extLst>
              <a:ext uri="{FF2B5EF4-FFF2-40B4-BE49-F238E27FC236}">
                <a16:creationId xmlns:a16="http://schemas.microsoft.com/office/drawing/2014/main" id="{122FD007-247C-4287-BF23-726E4D6312A9}"/>
              </a:ext>
            </a:extLst>
          </p:cNvPr>
          <p:cNvSpPr>
            <a:spLocks noGrp="1"/>
          </p:cNvSpPr>
          <p:nvPr>
            <p:ph idx="1"/>
          </p:nvPr>
        </p:nvSpPr>
        <p:spPr/>
        <p:txBody>
          <a:bodyPr/>
          <a:lstStyle/>
          <a:p>
            <a:r>
              <a:rPr lang="en-US" dirty="0"/>
              <a:t>Massachusetts General Laws Chapter 40A, Sec. 6, provides a baseline level of protection for nonconformities</a:t>
            </a:r>
          </a:p>
          <a:p>
            <a:pPr lvl="1"/>
            <a:r>
              <a:rPr lang="en-US" dirty="0"/>
              <a:t>A lawful nonconforming use or structure does not need to comply with requirements of a zoning change</a:t>
            </a:r>
          </a:p>
          <a:p>
            <a:pPr lvl="1"/>
            <a:r>
              <a:rPr lang="en-US" dirty="0"/>
              <a:t>A lawful nonconforming use automatically acquires the protections</a:t>
            </a:r>
          </a:p>
          <a:p>
            <a:r>
              <a:rPr lang="en-US" dirty="0"/>
              <a:t>Single and two family residential structures</a:t>
            </a:r>
          </a:p>
          <a:p>
            <a:pPr lvl="1"/>
            <a:r>
              <a:rPr lang="en-US" dirty="0"/>
              <a:t>Additional protections – State law allows as of right the alteration, reconstruction, extension or structural change of such a structure, so long as the extended or altered structure does not increase its nonconforming nature</a:t>
            </a:r>
          </a:p>
          <a:p>
            <a:pPr lvl="1"/>
            <a:endParaRPr lang="en-US" dirty="0"/>
          </a:p>
        </p:txBody>
      </p:sp>
    </p:spTree>
    <p:extLst>
      <p:ext uri="{BB962C8B-B14F-4D97-AF65-F5344CB8AC3E}">
        <p14:creationId xmlns:p14="http://schemas.microsoft.com/office/powerpoint/2010/main" val="541870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069C8-856B-491F-8F31-9E75BF2A9D12}"/>
              </a:ext>
            </a:extLst>
          </p:cNvPr>
          <p:cNvSpPr>
            <a:spLocks noGrp="1"/>
          </p:cNvSpPr>
          <p:nvPr>
            <p:ph type="title"/>
          </p:nvPr>
        </p:nvSpPr>
        <p:spPr/>
        <p:txBody>
          <a:bodyPr/>
          <a:lstStyle/>
          <a:p>
            <a:r>
              <a:rPr lang="en-US" dirty="0">
                <a:solidFill>
                  <a:schemeClr val="tx1"/>
                </a:solidFill>
              </a:rPr>
              <a:t>Proposed Alteration or Addition</a:t>
            </a:r>
          </a:p>
        </p:txBody>
      </p:sp>
      <p:sp>
        <p:nvSpPr>
          <p:cNvPr id="3" name="Content Placeholder 2">
            <a:extLst>
              <a:ext uri="{FF2B5EF4-FFF2-40B4-BE49-F238E27FC236}">
                <a16:creationId xmlns:a16="http://schemas.microsoft.com/office/drawing/2014/main" id="{14635C4D-E853-44AB-9B20-0A22159B863A}"/>
              </a:ext>
            </a:extLst>
          </p:cNvPr>
          <p:cNvSpPr>
            <a:spLocks noGrp="1"/>
          </p:cNvSpPr>
          <p:nvPr>
            <p:ph idx="1"/>
          </p:nvPr>
        </p:nvSpPr>
        <p:spPr/>
        <p:txBody>
          <a:bodyPr/>
          <a:lstStyle/>
          <a:p>
            <a:r>
              <a:rPr lang="en-US" dirty="0"/>
              <a:t>If there is a proposed alteration or addition to a nonconforming structure, the City would identify the nature of the nonconformity and make an initial determination as to whether the proposed alteration or addition would intensify the existing nonconformity or result in additional ones</a:t>
            </a:r>
          </a:p>
          <a:p>
            <a:pPr lvl="1"/>
            <a:r>
              <a:rPr lang="en-US" dirty="0"/>
              <a:t>If the answer is “no”, the applicant may proceed in compliance with the current Zoning Ordinance</a:t>
            </a:r>
          </a:p>
          <a:p>
            <a:pPr lvl="1"/>
            <a:r>
              <a:rPr lang="en-US" dirty="0"/>
              <a:t>If the answer is “yes”, the applicant must obtain a “Section 6 finding” or seek a variance  </a:t>
            </a:r>
          </a:p>
        </p:txBody>
      </p:sp>
    </p:spTree>
    <p:extLst>
      <p:ext uri="{BB962C8B-B14F-4D97-AF65-F5344CB8AC3E}">
        <p14:creationId xmlns:p14="http://schemas.microsoft.com/office/powerpoint/2010/main" val="774599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F57DD-0B97-4FCF-B1E8-46797B51203A}"/>
              </a:ext>
            </a:extLst>
          </p:cNvPr>
          <p:cNvSpPr>
            <a:spLocks noGrp="1"/>
          </p:cNvSpPr>
          <p:nvPr>
            <p:ph type="title"/>
          </p:nvPr>
        </p:nvSpPr>
        <p:spPr/>
        <p:txBody>
          <a:bodyPr/>
          <a:lstStyle/>
          <a:p>
            <a:r>
              <a:rPr lang="en-US" dirty="0">
                <a:solidFill>
                  <a:schemeClr val="tx1"/>
                </a:solidFill>
              </a:rPr>
              <a:t>Section 6 Finding</a:t>
            </a:r>
          </a:p>
        </p:txBody>
      </p:sp>
      <p:sp>
        <p:nvSpPr>
          <p:cNvPr id="3" name="Content Placeholder 2">
            <a:extLst>
              <a:ext uri="{FF2B5EF4-FFF2-40B4-BE49-F238E27FC236}">
                <a16:creationId xmlns:a16="http://schemas.microsoft.com/office/drawing/2014/main" id="{0EE0373D-2391-4F9E-A251-C25AC26DADFC}"/>
              </a:ext>
            </a:extLst>
          </p:cNvPr>
          <p:cNvSpPr>
            <a:spLocks noGrp="1"/>
          </p:cNvSpPr>
          <p:nvPr>
            <p:ph idx="1"/>
          </p:nvPr>
        </p:nvSpPr>
        <p:spPr/>
        <p:txBody>
          <a:bodyPr/>
          <a:lstStyle/>
          <a:p>
            <a:r>
              <a:rPr lang="en-US" dirty="0"/>
              <a:t> A proposed extension or alteration of a nonconforming structure that would intensify the existing nonconformity may be permitted by the Permit Granting Authority of a municipality</a:t>
            </a:r>
          </a:p>
          <a:p>
            <a:r>
              <a:rPr lang="en-US" dirty="0"/>
              <a:t>The PGA must find that the proposed change, extension or alteration is not substantially more detrimental to the neighborhood than is the existing nonconforming use or structure</a:t>
            </a:r>
          </a:p>
          <a:p>
            <a:r>
              <a:rPr lang="en-US" dirty="0"/>
              <a:t>An alteration that would create a </a:t>
            </a:r>
            <a:r>
              <a:rPr lang="en-US" u="sng" dirty="0"/>
              <a:t>new</a:t>
            </a:r>
            <a:r>
              <a:rPr lang="en-US" dirty="0"/>
              <a:t> nonconformity may not be permitted by a Section 6 finding</a:t>
            </a:r>
          </a:p>
        </p:txBody>
      </p:sp>
    </p:spTree>
    <p:extLst>
      <p:ext uri="{BB962C8B-B14F-4D97-AF65-F5344CB8AC3E}">
        <p14:creationId xmlns:p14="http://schemas.microsoft.com/office/powerpoint/2010/main" val="235908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15A48-DCDC-46E7-89B6-0E26658F4143}"/>
              </a:ext>
            </a:extLst>
          </p:cNvPr>
          <p:cNvSpPr>
            <a:spLocks noGrp="1"/>
          </p:cNvSpPr>
          <p:nvPr>
            <p:ph type="title"/>
          </p:nvPr>
        </p:nvSpPr>
        <p:spPr/>
        <p:txBody>
          <a:bodyPr/>
          <a:lstStyle/>
          <a:p>
            <a:r>
              <a:rPr lang="en-US" dirty="0">
                <a:solidFill>
                  <a:schemeClr val="tx1"/>
                </a:solidFill>
              </a:rPr>
              <a:t>Variance</a:t>
            </a:r>
          </a:p>
        </p:txBody>
      </p:sp>
      <p:sp>
        <p:nvSpPr>
          <p:cNvPr id="3" name="Content Placeholder 2">
            <a:extLst>
              <a:ext uri="{FF2B5EF4-FFF2-40B4-BE49-F238E27FC236}">
                <a16:creationId xmlns:a16="http://schemas.microsoft.com/office/drawing/2014/main" id="{4B86B00C-9B3B-46DC-8355-C5D58679E00C}"/>
              </a:ext>
            </a:extLst>
          </p:cNvPr>
          <p:cNvSpPr>
            <a:spLocks noGrp="1"/>
          </p:cNvSpPr>
          <p:nvPr>
            <p:ph idx="1"/>
          </p:nvPr>
        </p:nvSpPr>
        <p:spPr/>
        <p:txBody>
          <a:bodyPr/>
          <a:lstStyle/>
          <a:p>
            <a:r>
              <a:rPr lang="en-US" dirty="0"/>
              <a:t>If a Section 6 Finding is not granted, the current Zoning applies to the proposed alteration and the applicant must seek a variance</a:t>
            </a:r>
          </a:p>
          <a:p>
            <a:r>
              <a:rPr lang="en-US" dirty="0"/>
              <a:t>To create an additional or new nonconformity, an applicant must seek a variance</a:t>
            </a:r>
          </a:p>
          <a:p>
            <a:endParaRPr lang="en-US" dirty="0"/>
          </a:p>
        </p:txBody>
      </p:sp>
    </p:spTree>
    <p:extLst>
      <p:ext uri="{BB962C8B-B14F-4D97-AF65-F5344CB8AC3E}">
        <p14:creationId xmlns:p14="http://schemas.microsoft.com/office/powerpoint/2010/main" val="3418386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D97ED-0BAD-4013-8685-31C55B21D0B0}"/>
              </a:ext>
            </a:extLst>
          </p:cNvPr>
          <p:cNvSpPr>
            <a:spLocks noGrp="1"/>
          </p:cNvSpPr>
          <p:nvPr>
            <p:ph type="title"/>
          </p:nvPr>
        </p:nvSpPr>
        <p:spPr/>
        <p:txBody>
          <a:bodyPr/>
          <a:lstStyle/>
          <a:p>
            <a:r>
              <a:rPr lang="en-US" dirty="0">
                <a:solidFill>
                  <a:schemeClr val="tx1"/>
                </a:solidFill>
              </a:rPr>
              <a:t>Newton – Current Zoning  Nonconformities – Section 7.8</a:t>
            </a:r>
          </a:p>
        </p:txBody>
      </p:sp>
      <p:sp>
        <p:nvSpPr>
          <p:cNvPr id="3" name="Content Placeholder 2">
            <a:extLst>
              <a:ext uri="{FF2B5EF4-FFF2-40B4-BE49-F238E27FC236}">
                <a16:creationId xmlns:a16="http://schemas.microsoft.com/office/drawing/2014/main" id="{16F5DCD7-19C3-4290-9B55-5D6E48436DE6}"/>
              </a:ext>
            </a:extLst>
          </p:cNvPr>
          <p:cNvSpPr>
            <a:spLocks noGrp="1"/>
          </p:cNvSpPr>
          <p:nvPr>
            <p:ph idx="1"/>
          </p:nvPr>
        </p:nvSpPr>
        <p:spPr/>
        <p:txBody>
          <a:bodyPr/>
          <a:lstStyle/>
          <a:p>
            <a:r>
              <a:rPr lang="en-US" dirty="0"/>
              <a:t>The City’s current zoning ordinance explicitly provides the floor protection to nonconforming uses and structures required by state law</a:t>
            </a:r>
          </a:p>
          <a:p>
            <a:r>
              <a:rPr lang="en-US" dirty="0"/>
              <a:t>The current zoning ordinance also permits Section 6 findings and designates the Special Permit Granting Authority as the body to </a:t>
            </a:r>
            <a:r>
              <a:rPr lang="en-US"/>
              <a:t>make such </a:t>
            </a:r>
            <a:r>
              <a:rPr lang="en-US" dirty="0"/>
              <a:t>findings</a:t>
            </a:r>
          </a:p>
          <a:p>
            <a:pPr lvl="1"/>
            <a:r>
              <a:rPr lang="en-US" dirty="0"/>
              <a:t>A nonconforming building or structure may be structurally or substantially altered or reconstructed or may be altered or enlarged to permit the extension of a nonconforming use…provided that a special permit is obtained. In granting such a  permit, the City Council shall make a finding that such change, extension or alteration shall not be substantially more detrimental than the existing nonconforming use to the neighborhood and shall impose such conditions as may be necessary to protect the neighborhood from injury. </a:t>
            </a:r>
          </a:p>
          <a:p>
            <a:endParaRPr lang="en-US" dirty="0"/>
          </a:p>
          <a:p>
            <a:pPr marL="0" indent="0">
              <a:buNone/>
            </a:pPr>
            <a:endParaRPr lang="en-US" dirty="0"/>
          </a:p>
        </p:txBody>
      </p:sp>
    </p:spTree>
    <p:extLst>
      <p:ext uri="{BB962C8B-B14F-4D97-AF65-F5344CB8AC3E}">
        <p14:creationId xmlns:p14="http://schemas.microsoft.com/office/powerpoint/2010/main" val="56144116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285</TotalTime>
  <Words>489</Words>
  <Application>Microsoft Office PowerPoint</Application>
  <PresentationFormat>Widescreen</PresentationFormat>
  <Paragraphs>28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NONCONFORMITIES Zoning Amendment - Garages</vt:lpstr>
      <vt:lpstr>Definition - Nonconforming</vt:lpstr>
      <vt:lpstr>Protections for Nonconformities</vt:lpstr>
      <vt:lpstr>Proposed Alteration or Addition</vt:lpstr>
      <vt:lpstr>Section 6 Finding</vt:lpstr>
      <vt:lpstr>Variance</vt:lpstr>
      <vt:lpstr>Newton – Current Zoning  Nonconformities – Section 7.8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NONCONFORMITIES Zoning Amendment - Garages</dc:title>
  <dc:creator>Andrew Lee</dc:creator>
  <cp:lastModifiedBy>Andrew Lee</cp:lastModifiedBy>
  <cp:revision>11</cp:revision>
  <dcterms:created xsi:type="dcterms:W3CDTF">2020-11-18T17:10:20Z</dcterms:created>
  <dcterms:modified xsi:type="dcterms:W3CDTF">2020-11-19T18:49:13Z</dcterms:modified>
</cp:coreProperties>
</file>